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63" r:id="rId11"/>
    <p:sldId id="264" r:id="rId12"/>
    <p:sldId id="267" r:id="rId13"/>
    <p:sldId id="270" r:id="rId14"/>
    <p:sldId id="271" r:id="rId15"/>
    <p:sldId id="272" r:id="rId16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C9D8-B34C-5533-033E-0EA1930DE000}" v="120" dt="2024-01-31T20:53:40.377"/>
    <p1510:client id="{1D44274A-4F8A-F284-ABBB-E5E08FD78D57}" v="3" dt="2024-01-30T13:31:08.908"/>
    <p1510:client id="{278B9C8C-6F8F-F37D-BE1B-30CC563EEBA3}" v="950" dt="2024-01-30T23:44:07.411"/>
    <p1510:client id="{491F3A1D-AB0B-F67E-3BAB-5617353FFDEB}" v="736" dt="2024-01-31T19:08:21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1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1AFC23A-FE25-44C6-8C76-153840741F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1EB6BBE-725A-47BE-B51E-353727C9B3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85FA2-D9F1-44CC-87CC-B3F0BB74D11B}" type="datetimeFigureOut">
              <a:rPr lang="pt-PT" smtClean="0"/>
              <a:t>31/01/2024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68EA02-F02E-48E6-9DF5-FF2D1CEBA7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D6498AE-7965-401F-97C9-5A8157113C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0F3FB-DA18-4CA6-BAF0-1F20D8C5BCA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8731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442F6-E08D-48E1-9B16-99E97976AC7C}" type="datetimeFigureOut">
              <a:rPr lang="pt-PT" noProof="0" smtClean="0"/>
              <a:t>31/01/2024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Clique para editar os Estilos de título do modelo global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515A5-2ACD-4099-BB82-441BDF730E11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47046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515A5-2ACD-4099-BB82-441BDF730E1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184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8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4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9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8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0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4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96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08" r:id="rId6"/>
    <p:sldLayoutId id="2147484004" r:id="rId7"/>
    <p:sldLayoutId id="2147484005" r:id="rId8"/>
    <p:sldLayoutId id="2147484006" r:id="rId9"/>
    <p:sldLayoutId id="2147484007" r:id="rId10"/>
    <p:sldLayoutId id="21474840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-Néon de círculo 3D">
            <a:extLst>
              <a:ext uri="{FF2B5EF4-FFF2-40B4-BE49-F238E27FC236}">
                <a16:creationId xmlns:a16="http://schemas.microsoft.com/office/drawing/2014/main" id="{E36178DD-3E10-D21E-2F49-84B88D6FE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318" y="2223018"/>
            <a:ext cx="7819987" cy="2579642"/>
          </a:xfrm>
        </p:spPr>
        <p:txBody>
          <a:bodyPr rtlCol="0" anchor="t">
            <a:normAutofit fontScale="90000"/>
          </a:bodyPr>
          <a:lstStyle/>
          <a:p>
            <a:r>
              <a:rPr lang="pt-PT" sz="3800" dirty="0">
                <a:solidFill>
                  <a:srgbClr val="FFFFFF"/>
                </a:solidFill>
              </a:rPr>
              <a:t>Projeto 2</a:t>
            </a:r>
            <a:br>
              <a:rPr lang="pt-PT" sz="3800" dirty="0"/>
            </a:br>
            <a:br>
              <a:rPr lang="pt-PT" sz="3800" dirty="0"/>
            </a:br>
            <a:r>
              <a:rPr lang="pt-PT" sz="3800" dirty="0">
                <a:solidFill>
                  <a:srgbClr val="FFFFFF"/>
                </a:solidFill>
              </a:rPr>
              <a:t> Classificação</a:t>
            </a:r>
            <a:br>
              <a:rPr lang="pt-PT" sz="3800" dirty="0">
                <a:solidFill>
                  <a:srgbClr val="FFFFFF"/>
                </a:solidFill>
              </a:rPr>
            </a:br>
            <a:br>
              <a:rPr lang="pt-PT" sz="3800" dirty="0"/>
            </a:br>
            <a:r>
              <a:rPr lang="pt-PT" sz="2200" b="0" dirty="0">
                <a:solidFill>
                  <a:srgbClr val="FFFFFF"/>
                </a:solidFill>
                <a:ea typeface="+mj-lt"/>
                <a:cs typeface="+mj-lt"/>
              </a:rPr>
              <a:t>Parte A e B</a:t>
            </a:r>
            <a:br>
              <a:rPr lang="pt-PT" sz="3800" dirty="0"/>
            </a:br>
            <a:br>
              <a:rPr lang="pt-PT" sz="3800" dirty="0"/>
            </a:br>
            <a:endParaRPr lang="pt-PT" sz="3800" dirty="0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4931" y="4813075"/>
            <a:ext cx="8519850" cy="1022953"/>
          </a:xfrm>
        </p:spPr>
        <p:txBody>
          <a:bodyPr rtlCol="0" anchor="b">
            <a:normAutofit lnSpcReduction="10000"/>
          </a:bodyPr>
          <a:lstStyle/>
          <a:p>
            <a:r>
              <a:rPr lang="pt-PT" sz="2400" b="1" cap="all" dirty="0">
                <a:solidFill>
                  <a:srgbClr val="FFFFFF"/>
                </a:solidFill>
                <a:ea typeface="+mn-lt"/>
                <a:cs typeface="+mn-lt"/>
              </a:rPr>
              <a:t>Jonatas Ribeiro</a:t>
            </a:r>
          </a:p>
          <a:p>
            <a:r>
              <a:rPr lang="pt-PT" sz="2400" b="1" cap="all" dirty="0">
                <a:solidFill>
                  <a:srgbClr val="FFFFFF"/>
                </a:solidFill>
                <a:ea typeface="+mn-lt"/>
                <a:cs typeface="+mn-lt"/>
              </a:rPr>
              <a:t>26099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ck and white image of the trunk of standing trees">
            <a:extLst>
              <a:ext uri="{FF2B5EF4-FFF2-40B4-BE49-F238E27FC236}">
                <a16:creationId xmlns:a16="http://schemas.microsoft.com/office/drawing/2014/main" id="{751417D2-DC06-0961-07AD-7343A2741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273" b="7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9809A5-2A40-21C9-8A4D-1D217575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Random 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7F1A4F-1C24-0CD3-F272-86D13C49420D}"/>
              </a:ext>
            </a:extLst>
          </p:cNvPr>
          <p:cNvSpPr txBox="1"/>
          <p:nvPr/>
        </p:nvSpPr>
        <p:spPr>
          <a:xfrm>
            <a:off x="7915275" y="3276600"/>
            <a:ext cx="33528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Parâmetros para sintonização: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N </a:t>
            </a:r>
            <a:r>
              <a:rPr lang="pt-PT" dirty="0" err="1"/>
              <a:t>estimators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Max </a:t>
            </a:r>
            <a:r>
              <a:rPr lang="pt-PT" dirty="0" err="1"/>
              <a:t>depth</a:t>
            </a:r>
            <a:endParaRPr lang="pt-PT" dirty="0"/>
          </a:p>
          <a:p>
            <a:pPr marL="285750" indent="-285750">
              <a:buFont typeface="Arial"/>
              <a:buChar char="•"/>
            </a:pPr>
            <a:r>
              <a:rPr lang="pt-PT" dirty="0"/>
              <a:t>Min samples </a:t>
            </a:r>
            <a:r>
              <a:rPr lang="pt-PT" dirty="0" err="1"/>
              <a:t>split</a:t>
            </a:r>
            <a:endParaRPr lang="pt-PT" dirty="0"/>
          </a:p>
          <a:p>
            <a:pPr marL="285750" indent="-285750">
              <a:buFont typeface="Arial"/>
              <a:buChar char="•"/>
            </a:pPr>
            <a:r>
              <a:rPr lang="pt-PT" dirty="0"/>
              <a:t>Min samples </a:t>
            </a:r>
            <a:r>
              <a:rPr lang="pt-PT" dirty="0" err="1"/>
              <a:t>leaf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Criterion</a:t>
            </a:r>
          </a:p>
          <a:p>
            <a:pPr marL="285750" indent="-285750">
              <a:buFont typeface="Arial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3" name="Imagem 2" descr="Uma imagem com captura de ecrã, design, arte&#10;&#10;Descrição gerada automaticamente">
            <a:extLst>
              <a:ext uri="{FF2B5EF4-FFF2-40B4-BE49-F238E27FC236}">
                <a16:creationId xmlns:a16="http://schemas.microsoft.com/office/drawing/2014/main" id="{77E9F72B-A152-F412-0D31-67A58BF9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214688"/>
            <a:ext cx="69532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3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com números binários e cópia heliográfica">
            <a:extLst>
              <a:ext uri="{FF2B5EF4-FFF2-40B4-BE49-F238E27FC236}">
                <a16:creationId xmlns:a16="http://schemas.microsoft.com/office/drawing/2014/main" id="{142AE80C-4725-C57F-B77A-5ABC8C0FE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164D97-DFE8-9408-AAB8-35C56866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 dirty="0" err="1">
                <a:solidFill>
                  <a:srgbClr val="FFFFFF"/>
                </a:solidFill>
              </a:rPr>
              <a:t>Implementação</a:t>
            </a:r>
            <a:r>
              <a:rPr lang="en-US" sz="6000" cap="all" dirty="0">
                <a:solidFill>
                  <a:srgbClr val="FFFFFF"/>
                </a:solidFill>
              </a:rPr>
              <a:t> e </a:t>
            </a:r>
            <a:r>
              <a:rPr lang="en-US" sz="6000" cap="all" dirty="0" err="1">
                <a:solidFill>
                  <a:srgbClr val="FFFFFF"/>
                </a:solidFill>
              </a:rPr>
              <a:t>resultados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25B00D11-31BC-BFBF-8089-C065C90F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3519488"/>
            <a:ext cx="3648075" cy="2238375"/>
          </a:xfrm>
          <a:prstGeom prst="rect">
            <a:avLst/>
          </a:prstGeom>
        </p:spPr>
      </p:pic>
      <p:pic>
        <p:nvPicPr>
          <p:cNvPr id="4" name="Imagem 3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5B1F91BB-AF4A-0C77-C154-7D12B335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938" y="3519488"/>
            <a:ext cx="30765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4C3E0-4EFA-C8BE-381F-BFD52CE4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gital financial graph">
            <a:extLst>
              <a:ext uri="{FF2B5EF4-FFF2-40B4-BE49-F238E27FC236}">
                <a16:creationId xmlns:a16="http://schemas.microsoft.com/office/drawing/2014/main" id="{E34E34EC-6BB7-941F-B918-E5DA2DA76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76DF09-2E1A-9125-AD29-3A1F6DE3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078992"/>
            <a:ext cx="10241280" cy="2732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cap="all">
                <a:solidFill>
                  <a:srgbClr val="FFFFFF"/>
                </a:solidFill>
              </a:rPr>
              <a:t>Parte B</a:t>
            </a: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F168D4C-72DA-AC18-1C04-906B8F7B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17" y="5025066"/>
            <a:ext cx="9922891" cy="90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Dataset:  </a:t>
            </a:r>
            <a:r>
              <a:rPr lang="en-US" sz="2000" dirty="0">
                <a:ea typeface="+mn-lt"/>
                <a:cs typeface="+mn-lt"/>
              </a:rPr>
              <a:t>https://www.kaggle.com/datasets/puneet6060/intel-image-classification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96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18F8D-F4C9-DA6B-B681-2F942DF81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788DEA-CAAA-BDD7-B25D-70F3D2E33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AAAED2-F9A7-3DE2-DA6E-6E844117A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74CA5-8A5D-2FDB-A45A-10D302A92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CD1D2B-09A9-A176-CB11-C12D5573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77626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E895C8-15CF-F005-981C-8FF30C87AB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689" y="4498256"/>
            <a:ext cx="9257512" cy="1318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 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B32C1A-E2C6-FCFB-BA96-DE37A82D5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413E1B-09A1-EEE6-F9C6-49749741FC49}"/>
              </a:ext>
            </a:extLst>
          </p:cNvPr>
          <p:cNvSpPr txBox="1"/>
          <p:nvPr/>
        </p:nvSpPr>
        <p:spPr>
          <a:xfrm>
            <a:off x="1104900" y="1971675"/>
            <a:ext cx="668655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b="1" dirty="0" err="1">
                <a:solidFill>
                  <a:schemeClr val="bg1"/>
                </a:solidFill>
              </a:rPr>
              <a:t>Dataset</a:t>
            </a:r>
            <a:r>
              <a:rPr lang="pt-PT" b="1" dirty="0">
                <a:solidFill>
                  <a:schemeClr val="bg1"/>
                </a:solidFill>
              </a:rPr>
              <a:t> com aproximadamente 25k imagens, de diferentes sítios, divididos em 6 categorias diferentes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14k imagens para treino</a:t>
            </a: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3k imagens para teste</a:t>
            </a: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7k imagens para predição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Classificar as imagens, de acordo com suas classes, utilizando rede neural e alta assertividade.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Ferramentas:</a:t>
            </a:r>
          </a:p>
          <a:p>
            <a:pPr marL="742950" lvl="1" indent="-285750">
              <a:buFont typeface="Courier New"/>
              <a:buChar char="o"/>
            </a:pPr>
            <a:r>
              <a:rPr lang="pt-PT" b="1" dirty="0" err="1">
                <a:solidFill>
                  <a:schemeClr val="bg1"/>
                </a:solidFill>
              </a:rPr>
              <a:t>TensorFlow</a:t>
            </a:r>
            <a:endParaRPr lang="pt-PT" b="1" dirty="0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pt-PT" b="1" dirty="0" err="1">
                <a:solidFill>
                  <a:schemeClr val="bg1"/>
                </a:solidFill>
              </a:rPr>
              <a:t>Keras</a:t>
            </a:r>
            <a:r>
              <a:rPr lang="pt-PT" b="1" dirty="0">
                <a:solidFill>
                  <a:schemeClr val="bg1"/>
                </a:solidFill>
              </a:rPr>
              <a:t> API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FCD55D-5E2A-9672-8F86-534EFA400A15}"/>
              </a:ext>
            </a:extLst>
          </p:cNvPr>
          <p:cNvSpPr txBox="1"/>
          <p:nvPr/>
        </p:nvSpPr>
        <p:spPr>
          <a:xfrm>
            <a:off x="9077324" y="2057399"/>
            <a:ext cx="2295525" cy="25853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dirty="0"/>
              <a:t>Dados:</a:t>
            </a: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 err="1"/>
              <a:t>Buildings</a:t>
            </a:r>
          </a:p>
          <a:p>
            <a:pPr marL="342900" indent="-342900">
              <a:buAutoNum type="arabicPeriod"/>
            </a:pPr>
            <a:r>
              <a:rPr lang="pt-PT" dirty="0" err="1"/>
              <a:t>Forest</a:t>
            </a:r>
          </a:p>
          <a:p>
            <a:pPr marL="342900" indent="-342900">
              <a:buAutoNum type="arabicPeriod"/>
            </a:pPr>
            <a:r>
              <a:rPr lang="pt-PT" dirty="0" err="1"/>
              <a:t>Glacier</a:t>
            </a:r>
          </a:p>
          <a:p>
            <a:pPr marL="342900" indent="-342900">
              <a:buAutoNum type="arabicPeriod"/>
            </a:pPr>
            <a:r>
              <a:rPr lang="pt-PT" dirty="0" err="1"/>
              <a:t>Mountain</a:t>
            </a:r>
          </a:p>
          <a:p>
            <a:pPr marL="342900" indent="-342900">
              <a:buAutoNum type="arabicPeriod"/>
            </a:pPr>
            <a:r>
              <a:rPr lang="pt-PT" err="1"/>
              <a:t>Sea</a:t>
            </a:r>
            <a:endParaRPr lang="pt-PT" dirty="0" err="1"/>
          </a:p>
          <a:p>
            <a:pPr marL="342900" indent="-342900">
              <a:buAutoNum type="arabicPeriod"/>
            </a:pPr>
            <a:r>
              <a:rPr lang="pt-PT" dirty="0"/>
              <a:t>Street</a:t>
            </a:r>
          </a:p>
          <a:p>
            <a:pPr marL="342900" indent="-342900"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724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5EAA96-A10D-960D-9C12-E0ECA0C2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CNN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01854C59-D2E6-E4A2-CE0C-156EF5B5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100" y="2846575"/>
            <a:ext cx="3439925" cy="3439925"/>
          </a:xfrm>
          <a:prstGeom prst="rect">
            <a:avLst/>
          </a:prstGeom>
        </p:spPr>
      </p:pic>
      <p:pic>
        <p:nvPicPr>
          <p:cNvPr id="3" name="Imagem 2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3848DF1C-C5F4-0F83-6B58-7C9BCBE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709613"/>
            <a:ext cx="4295775" cy="2390775"/>
          </a:xfrm>
          <a:prstGeom prst="rect">
            <a:avLst/>
          </a:prstGeom>
        </p:spPr>
      </p:pic>
      <p:pic>
        <p:nvPicPr>
          <p:cNvPr id="4" name="Imagem 3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092AB111-37ED-DA57-3484-F669C8AF5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090613"/>
            <a:ext cx="2647950" cy="2695575"/>
          </a:xfrm>
          <a:prstGeom prst="rect">
            <a:avLst/>
          </a:prstGeom>
        </p:spPr>
      </p:pic>
      <p:pic>
        <p:nvPicPr>
          <p:cNvPr id="5" name="Imagem 4" descr="CNN for Deep Learning | Convolutional Neural Networks">
            <a:extLst>
              <a:ext uri="{FF2B5EF4-FFF2-40B4-BE49-F238E27FC236}">
                <a16:creationId xmlns:a16="http://schemas.microsoft.com/office/drawing/2014/main" id="{78E5B0EF-854A-34F1-13F6-284554E9C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526" y="4236210"/>
            <a:ext cx="5991223" cy="22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13E07-E806-6ED5-74BE-38EF15BD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Configuração e desempenho</a:t>
            </a:r>
          </a:p>
        </p:txBody>
      </p:sp>
      <p:pic>
        <p:nvPicPr>
          <p:cNvPr id="4" name="Marcador de Posição de Conteúdo 3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AE15F7B6-E689-BB2B-0B20-17A8295BB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755" y="2171626"/>
            <a:ext cx="5076825" cy="1628775"/>
          </a:xfrm>
        </p:spPr>
      </p:pic>
      <p:pic>
        <p:nvPicPr>
          <p:cNvPr id="5" name="Imagem 4" descr="Uma imagem com texto, captura de ecrã, colagem, edifício&#10;&#10;Descrição gerada automaticamente">
            <a:extLst>
              <a:ext uri="{FF2B5EF4-FFF2-40B4-BE49-F238E27FC236}">
                <a16:creationId xmlns:a16="http://schemas.microsoft.com/office/drawing/2014/main" id="{5D394151-AA88-815B-87A8-569CE740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27" y="2171700"/>
            <a:ext cx="3493645" cy="4029075"/>
          </a:xfrm>
          <a:prstGeom prst="rect">
            <a:avLst/>
          </a:prstGeom>
        </p:spPr>
      </p:pic>
      <p:pic>
        <p:nvPicPr>
          <p:cNvPr id="6" name="Imagem 5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DD9CF78-D43D-C3C5-72A0-9D16509F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3" y="3848100"/>
            <a:ext cx="31908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3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41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gital financial graph">
            <a:extLst>
              <a:ext uri="{FF2B5EF4-FFF2-40B4-BE49-F238E27FC236}">
                <a16:creationId xmlns:a16="http://schemas.microsoft.com/office/drawing/2014/main" id="{02316A2C-4825-AA57-E539-1548BFE4C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2" name="Rectangle 43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CBBC9D-4224-FF30-F33F-50BA954F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078992"/>
            <a:ext cx="10241280" cy="2732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cap="all">
                <a:solidFill>
                  <a:srgbClr val="FFFFFF"/>
                </a:solidFill>
              </a:rPr>
              <a:t>Parte A</a:t>
            </a:r>
          </a:p>
        </p:txBody>
      </p:sp>
      <p:sp useBgFill="1">
        <p:nvSpPr>
          <p:cNvPr id="53" name="Rectangle 45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D98B38-4FC4-F2E0-686A-55852FD0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17" y="5025066"/>
            <a:ext cx="9922891" cy="90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Dataset: </a:t>
            </a:r>
            <a:r>
              <a:rPr lang="en-US" sz="2000" dirty="0">
                <a:ea typeface="+mn-lt"/>
                <a:cs typeface="+mn-lt"/>
              </a:rPr>
              <a:t>https://www.kaggle.com/datasets/gangliu/drugsets?select=drug200.csv</a:t>
            </a:r>
            <a:endParaRPr lang="en-US" sz="2000" dirty="0"/>
          </a:p>
        </p:txBody>
      </p:sp>
      <p:cxnSp>
        <p:nvCxnSpPr>
          <p:cNvPr id="54" name="Straight Connector 4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3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6C6491-4A25-4638-B352-7708F0A2A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4D295A-1CC7-FCDA-9916-19A34107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77626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A83B01-094D-FA6E-E1DA-3F1AAB1F2F7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689" y="4498256"/>
            <a:ext cx="9257512" cy="1318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bg1"/>
                </a:solidFill>
              </a:rPr>
              <a:t> 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CEAFE9-9C31-BD6B-614F-D57D467F1029}"/>
              </a:ext>
            </a:extLst>
          </p:cNvPr>
          <p:cNvSpPr txBox="1"/>
          <p:nvPr/>
        </p:nvSpPr>
        <p:spPr>
          <a:xfrm>
            <a:off x="1104900" y="1971675"/>
            <a:ext cx="668655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b="1" dirty="0" err="1">
                <a:solidFill>
                  <a:schemeClr val="bg1"/>
                </a:solidFill>
              </a:rPr>
              <a:t>Dataset</a:t>
            </a:r>
            <a:r>
              <a:rPr lang="pt-PT" b="1" dirty="0">
                <a:solidFill>
                  <a:schemeClr val="bg1"/>
                </a:solidFill>
              </a:rPr>
              <a:t> com informações sobre a saúde e características de diferentes pacientes que sofrem da mesma doença e 5 tipos de drogas, que, de acordo com as características de cada paciente, são a melhor indicação.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Aplicar os diferentes modelos de classificação para prever a melhor droga a ser utilizada para cada diagnóstico.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Realizar sintonização de parâmetros, que varia de modelo para modelo utilizado no pipeline.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</a:rPr>
              <a:t>Interpretar os resultados e as </a:t>
            </a:r>
            <a:r>
              <a:rPr lang="pt-PT" b="1" dirty="0" err="1">
                <a:solidFill>
                  <a:schemeClr val="bg1"/>
                </a:solidFill>
              </a:rPr>
              <a:t>possiveis</a:t>
            </a:r>
            <a:r>
              <a:rPr lang="pt-PT" b="1" dirty="0">
                <a:solidFill>
                  <a:schemeClr val="bg1"/>
                </a:solidFill>
              </a:rPr>
              <a:t> melhorias.</a:t>
            </a: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D4EA36-071F-191C-48BE-8E2DA106B535}"/>
              </a:ext>
            </a:extLst>
          </p:cNvPr>
          <p:cNvSpPr txBox="1"/>
          <p:nvPr/>
        </p:nvSpPr>
        <p:spPr>
          <a:xfrm>
            <a:off x="9077324" y="2057399"/>
            <a:ext cx="2295525" cy="34163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dirty="0"/>
              <a:t>Dados:</a:t>
            </a:r>
          </a:p>
          <a:p>
            <a:endParaRPr lang="pt-PT" dirty="0"/>
          </a:p>
          <a:p>
            <a:pPr marL="342900" indent="-342900">
              <a:buAutoNum type="arabicPeriod"/>
            </a:pPr>
            <a:r>
              <a:rPr lang="pt-PT" dirty="0"/>
              <a:t>Idade</a:t>
            </a:r>
          </a:p>
          <a:p>
            <a:pPr marL="342900" indent="-342900">
              <a:buAutoNum type="arabicPeriod"/>
            </a:pPr>
            <a:r>
              <a:rPr lang="pt-PT" dirty="0"/>
              <a:t>Gênero</a:t>
            </a:r>
          </a:p>
          <a:p>
            <a:pPr marL="342900" indent="-342900">
              <a:buAutoNum type="arabicPeriod"/>
            </a:pPr>
            <a:r>
              <a:rPr lang="pt-PT" dirty="0"/>
              <a:t>Pressão Sanguínea</a:t>
            </a:r>
          </a:p>
          <a:p>
            <a:pPr marL="342900" indent="-342900">
              <a:buAutoNum type="arabicPeriod"/>
            </a:pPr>
            <a:r>
              <a:rPr lang="pt-PT" dirty="0"/>
              <a:t>Colesterol</a:t>
            </a:r>
          </a:p>
          <a:p>
            <a:pPr marL="342900" indent="-342900">
              <a:buAutoNum type="arabicPeriod"/>
            </a:pPr>
            <a:r>
              <a:rPr lang="pt-PT" dirty="0"/>
              <a:t>Razão entre sódio e Potássio</a:t>
            </a:r>
          </a:p>
          <a:p>
            <a:pPr marL="342900" indent="-342900">
              <a:buAutoNum type="arabicPeriod"/>
            </a:pPr>
            <a:r>
              <a:rPr lang="pt-PT" dirty="0"/>
              <a:t>Drogas disponíveis</a:t>
            </a:r>
          </a:p>
          <a:p>
            <a:pPr marL="342900" indent="-342900"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5931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BC82B62D-6D3B-C684-D15B-6D524259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35" b="110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66B09-FA46-792E-6D70-2F8AE752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Logistic Regression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ML06: Intro to Multi-class Classification | by Vaibhav Malhotra | Analytics  Vidhya | Medium">
            <a:extLst>
              <a:ext uri="{FF2B5EF4-FFF2-40B4-BE49-F238E27FC236}">
                <a16:creationId xmlns:a16="http://schemas.microsoft.com/office/drawing/2014/main" id="{1C4F6A31-F42F-8942-D0F0-97BB1A83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08151"/>
            <a:ext cx="3686173" cy="2012997"/>
          </a:xfrm>
          <a:prstGeom prst="rect">
            <a:avLst/>
          </a:prstGeom>
        </p:spPr>
      </p:pic>
      <p:pic>
        <p:nvPicPr>
          <p:cNvPr id="4" name="Imagem 3" descr="Logistic Regression: Equation, Assumptions, Types, and Best Practices">
            <a:extLst>
              <a:ext uri="{FF2B5EF4-FFF2-40B4-BE49-F238E27FC236}">
                <a16:creationId xmlns:a16="http://schemas.microsoft.com/office/drawing/2014/main" id="{7EFF7A22-7324-72CC-1EA2-37F073C3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0055"/>
            <a:ext cx="3162300" cy="2291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5E0BAB-3157-FA54-A96A-104D7C1D43AF}"/>
              </a:ext>
            </a:extLst>
          </p:cNvPr>
          <p:cNvSpPr txBox="1"/>
          <p:nvPr/>
        </p:nvSpPr>
        <p:spPr>
          <a:xfrm>
            <a:off x="7658100" y="2562225"/>
            <a:ext cx="33528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Parâmetros para sintonização: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Regularização (C)</a:t>
            </a:r>
            <a:endParaRPr lang="pt-PT" dirty="0"/>
          </a:p>
          <a:p>
            <a:pPr marL="285750" indent="-285750">
              <a:buFont typeface="Arial"/>
              <a:buChar char="•"/>
            </a:pPr>
            <a:r>
              <a:rPr lang="pt-PT" dirty="0"/>
              <a:t>Penalidade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Fit_intercept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Pontuação de classes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344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roofs">
            <a:extLst>
              <a:ext uri="{FF2B5EF4-FFF2-40B4-BE49-F238E27FC236}">
                <a16:creationId xmlns:a16="http://schemas.microsoft.com/office/drawing/2014/main" id="{833CAD7B-23D7-1C89-FB89-6CC444511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802" r="-2" b="380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FF3746-DE23-CB94-147A-00D79C28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1088571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>
                <a:solidFill>
                  <a:srgbClr val="FFFFFF"/>
                </a:solidFill>
              </a:rPr>
              <a:t>K-Neighbors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9B7FD17F-C540-25D2-ACE2-15B6E348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2224088"/>
            <a:ext cx="6067425" cy="3314700"/>
          </a:xfrm>
          <a:prstGeom prst="rect">
            <a:avLst/>
          </a:prstGeom>
        </p:spPr>
      </p:pic>
      <p:pic>
        <p:nvPicPr>
          <p:cNvPr id="6" name="Imagem 5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C3C2F2FC-9922-393F-8C21-57857FA8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2276475"/>
            <a:ext cx="54959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4509E-24D2-EA7A-71C5-BB4CF9144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102318-6D2A-D9D2-D2A0-2BB0A6845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809248-D3D1-7347-EFE7-73CE42847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roofs">
            <a:extLst>
              <a:ext uri="{FF2B5EF4-FFF2-40B4-BE49-F238E27FC236}">
                <a16:creationId xmlns:a16="http://schemas.microsoft.com/office/drawing/2014/main" id="{EB3F6A05-D410-8828-93B3-9EF8F43E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802" r="-2" b="380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E83655-B6C1-57B6-ED9D-3E1E3DD3A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51530-F057-71C3-40FF-77C2B8BF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1088571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>
                <a:solidFill>
                  <a:srgbClr val="FFFFFF"/>
                </a:solidFill>
              </a:rPr>
              <a:t>K-Neighbors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473AF9-4DC8-836D-6C23-C445F3045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702DD-276E-FCE1-4F6B-A87D1BC8C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A86DBF-4C41-9C3A-6196-F2FA56148717}"/>
              </a:ext>
            </a:extLst>
          </p:cNvPr>
          <p:cNvSpPr txBox="1"/>
          <p:nvPr/>
        </p:nvSpPr>
        <p:spPr>
          <a:xfrm>
            <a:off x="8039100" y="2876550"/>
            <a:ext cx="33528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Parâmetros para sintonização: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N </a:t>
            </a:r>
            <a:r>
              <a:rPr lang="pt-PT" dirty="0" err="1"/>
              <a:t>neighbours</a:t>
            </a:r>
            <a:endParaRPr lang="pt-PT"/>
          </a:p>
          <a:p>
            <a:pPr marL="285750" indent="-285750">
              <a:buFont typeface="Arial"/>
              <a:buChar char="•"/>
            </a:pPr>
            <a:r>
              <a:rPr lang="pt-PT" dirty="0" err="1"/>
              <a:t>Weights</a:t>
            </a:r>
            <a:r>
              <a:rPr lang="pt-PT" dirty="0"/>
              <a:t> (</a:t>
            </a:r>
            <a:r>
              <a:rPr lang="pt-PT" dirty="0" err="1"/>
              <a:t>distance</a:t>
            </a:r>
            <a:r>
              <a:rPr lang="pt-PT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Classifier</a:t>
            </a:r>
            <a:r>
              <a:rPr lang="pt-PT" dirty="0"/>
              <a:t> p</a:t>
            </a:r>
          </a:p>
          <a:p>
            <a:endParaRPr lang="pt-PT" dirty="0"/>
          </a:p>
        </p:txBody>
      </p:sp>
      <p:pic>
        <p:nvPicPr>
          <p:cNvPr id="7" name="Imagem 6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611A4133-88F6-63F4-831E-74E4CDA6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885950"/>
            <a:ext cx="67532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0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and orange metal dotted pattern">
            <a:extLst>
              <a:ext uri="{FF2B5EF4-FFF2-40B4-BE49-F238E27FC236}">
                <a16:creationId xmlns:a16="http://schemas.microsoft.com/office/drawing/2014/main" id="{88F25F17-A11A-2F89-A25D-21FAEC79C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859" r="-2" b="87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1696AD-949D-7CEE-1013-9153816A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1088571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>
                <a:solidFill>
                  <a:srgbClr val="FFFFFF"/>
                </a:solidFill>
              </a:rPr>
              <a:t>SVM (SUPPORT Vector </a:t>
            </a:r>
            <a:r>
              <a:rPr lang="en-US" sz="4000" cap="all" dirty="0" err="1">
                <a:solidFill>
                  <a:srgbClr val="FFFFFF"/>
                </a:solidFill>
              </a:rPr>
              <a:t>MachineS</a:t>
            </a:r>
            <a:r>
              <a:rPr lang="en-US" sz="4000" cap="all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captura de ecrã, esfera, Saturação de cores, luz&#10;&#10;Descrição gerada automaticamente">
            <a:extLst>
              <a:ext uri="{FF2B5EF4-FFF2-40B4-BE49-F238E27FC236}">
                <a16:creationId xmlns:a16="http://schemas.microsoft.com/office/drawing/2014/main" id="{174E79EF-1225-1C63-30AB-8CFBB440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2867025"/>
            <a:ext cx="5362575" cy="2857500"/>
          </a:xfrm>
          <a:prstGeom prst="rect">
            <a:avLst/>
          </a:prstGeom>
        </p:spPr>
      </p:pic>
      <p:pic>
        <p:nvPicPr>
          <p:cNvPr id="6" name="Imagem 5" descr="Uma imagem com captura de ecrã, Saturação de cores, luz, desfocar&#10;&#10;Descrição gerada automaticamente">
            <a:extLst>
              <a:ext uri="{FF2B5EF4-FFF2-40B4-BE49-F238E27FC236}">
                <a16:creationId xmlns:a16="http://schemas.microsoft.com/office/drawing/2014/main" id="{B75307AC-BDB5-2736-EC2B-2B79C211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4638"/>
            <a:ext cx="56292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8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18253-981B-F17A-7357-707C9142A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FAAE7D-42D5-1744-994A-1647C4A55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D2B772-ADD3-0A19-0E48-00FE49DFB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and orange metal dotted pattern">
            <a:extLst>
              <a:ext uri="{FF2B5EF4-FFF2-40B4-BE49-F238E27FC236}">
                <a16:creationId xmlns:a16="http://schemas.microsoft.com/office/drawing/2014/main" id="{D95148D5-21A6-B470-3104-9E45B9C2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859" r="-2" b="87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915555-4D43-D8CE-4057-C455FD219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2889F2-0D35-AAA2-9EEB-AE6CA00A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1088571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>
                <a:solidFill>
                  <a:srgbClr val="FFFFFF"/>
                </a:solidFill>
              </a:rPr>
              <a:t>SVM (SUPPORT Vector </a:t>
            </a:r>
            <a:r>
              <a:rPr lang="en-US" sz="4000" cap="all" dirty="0" err="1">
                <a:solidFill>
                  <a:srgbClr val="FFFFFF"/>
                </a:solidFill>
              </a:rPr>
              <a:t>MachineS</a:t>
            </a:r>
            <a:r>
              <a:rPr lang="en-US" sz="4000" cap="all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D0A314-D561-6EF7-CC9E-2ACE05C6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2B5E4-3F8D-0227-83FB-6680FE793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4FA5A5-AC10-58DD-AA51-183F18BF210F}"/>
              </a:ext>
            </a:extLst>
          </p:cNvPr>
          <p:cNvSpPr txBox="1"/>
          <p:nvPr/>
        </p:nvSpPr>
        <p:spPr>
          <a:xfrm>
            <a:off x="8334375" y="3200400"/>
            <a:ext cx="33528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Parâmetros para sintonização: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Regularização (C)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Kernel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Gama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Degree</a:t>
            </a:r>
          </a:p>
          <a:p>
            <a:endParaRPr lang="pt-PT" dirty="0"/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C3CBCA5-3159-FFEE-9616-BD7E01E6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19338"/>
            <a:ext cx="762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F149BB27-1EC6-AC74-F36F-988C4AD3B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2" b="9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E3679E-B4F5-3CB0-2607-3E2A6574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1082439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Decision Tree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A8C1AB-5813-F64E-34C8-42D05028AE30}"/>
              </a:ext>
            </a:extLst>
          </p:cNvPr>
          <p:cNvSpPr txBox="1"/>
          <p:nvPr/>
        </p:nvSpPr>
        <p:spPr>
          <a:xfrm>
            <a:off x="8505825" y="285750"/>
            <a:ext cx="33528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Parâmetros para sintonização: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max</a:t>
            </a:r>
            <a:r>
              <a:rPr lang="pt-PT" dirty="0"/>
              <a:t> </a:t>
            </a:r>
            <a:r>
              <a:rPr lang="pt-PT" dirty="0" err="1"/>
              <a:t>depth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Min samples </a:t>
            </a:r>
            <a:r>
              <a:rPr lang="pt-PT" dirty="0" err="1"/>
              <a:t>split</a:t>
            </a:r>
          </a:p>
          <a:p>
            <a:pPr marL="285750" indent="-285750">
              <a:buFont typeface="Arial"/>
              <a:buChar char="•"/>
            </a:pPr>
            <a:r>
              <a:rPr lang="pt-PT" dirty="0"/>
              <a:t>Min samples </a:t>
            </a:r>
            <a:r>
              <a:rPr lang="pt-PT" dirty="0" err="1"/>
              <a:t>leaf</a:t>
            </a:r>
          </a:p>
          <a:p>
            <a:pPr marL="285750" indent="-285750">
              <a:buFont typeface="Arial"/>
              <a:buChar char="•"/>
            </a:pPr>
            <a:r>
              <a:rPr lang="pt-PT" dirty="0" err="1"/>
              <a:t>Criterion</a:t>
            </a:r>
          </a:p>
          <a:p>
            <a:endParaRPr lang="pt-PT" dirty="0"/>
          </a:p>
        </p:txBody>
      </p:sp>
      <p:pic>
        <p:nvPicPr>
          <p:cNvPr id="3" name="Imagem 2" descr="Uma imagem com captura de ecrã, design, arte&#10;&#10;Descrição gerada automaticamente">
            <a:extLst>
              <a:ext uri="{FF2B5EF4-FFF2-40B4-BE49-F238E27FC236}">
                <a16:creationId xmlns:a16="http://schemas.microsoft.com/office/drawing/2014/main" id="{2FA1D90B-D937-279E-085F-2E9D7D0D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219325"/>
            <a:ext cx="3790950" cy="2257425"/>
          </a:xfrm>
          <a:prstGeom prst="rect">
            <a:avLst/>
          </a:prstGeom>
        </p:spPr>
      </p:pic>
      <p:pic>
        <p:nvPicPr>
          <p:cNvPr id="6" name="Imagem 5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3F8D1DA2-5716-A092-6299-66B77C1DB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25" y="2814638"/>
            <a:ext cx="63246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892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1</Words>
  <Application>Microsoft Office PowerPoint</Application>
  <PresentationFormat>Ecrã Panorâmico</PresentationFormat>
  <Paragraphs>1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6" baseType="lpstr">
      <vt:lpstr>BjornVTI</vt:lpstr>
      <vt:lpstr>Projeto 2   Classificação  Parte A e B  </vt:lpstr>
      <vt:lpstr>Parte A</vt:lpstr>
      <vt:lpstr>Contexto</vt:lpstr>
      <vt:lpstr>Logistic Regression</vt:lpstr>
      <vt:lpstr>K-Neighbors</vt:lpstr>
      <vt:lpstr>K-Neighbors</vt:lpstr>
      <vt:lpstr>SVM (SUPPORT Vector MachineS)</vt:lpstr>
      <vt:lpstr>SVM (SUPPORT Vector MachineS)</vt:lpstr>
      <vt:lpstr>Decision Tree</vt:lpstr>
      <vt:lpstr>Random Forest</vt:lpstr>
      <vt:lpstr>Implementação e resultados</vt:lpstr>
      <vt:lpstr>Parte B</vt:lpstr>
      <vt:lpstr>Contexto</vt:lpstr>
      <vt:lpstr>CNN</vt:lpstr>
      <vt:lpstr>Configuração e desempenho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348</cp:revision>
  <dcterms:created xsi:type="dcterms:W3CDTF">2024-01-28T16:32:25Z</dcterms:created>
  <dcterms:modified xsi:type="dcterms:W3CDTF">2024-01-31T21:11:52Z</dcterms:modified>
</cp:coreProperties>
</file>